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 ExtraLight"/>
      <p:regular r:id="rId21"/>
      <p:bold r:id="rId22"/>
      <p:italic r:id="rId23"/>
      <p:boldItalic r:id="rId24"/>
    </p:embeddedFont>
    <p:embeddedFont>
      <p:font typeface="Spectral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ExtraLight-bold.fntdata"/><Relationship Id="rId21" Type="http://schemas.openxmlformats.org/officeDocument/2006/relationships/font" Target="fonts/MontserratExtraLight-regular.fntdata"/><Relationship Id="rId24" Type="http://schemas.openxmlformats.org/officeDocument/2006/relationships/font" Target="fonts/MontserratExtraLight-boldItalic.fntdata"/><Relationship Id="rId23" Type="http://schemas.openxmlformats.org/officeDocument/2006/relationships/font" Target="fonts/MontserratExtra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bold.fntdata"/><Relationship Id="rId25" Type="http://schemas.openxmlformats.org/officeDocument/2006/relationships/font" Target="fonts/Spectral-regular.fntdata"/><Relationship Id="rId28" Type="http://schemas.openxmlformats.org/officeDocument/2006/relationships/font" Target="fonts/Spectral-boldItalic.fntdata"/><Relationship Id="rId27" Type="http://schemas.openxmlformats.org/officeDocument/2006/relationships/font" Target="fonts/Spectra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9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:notes"/>
          <p:cNvSpPr/>
          <p:nvPr>
            <p:ph idx="2" type="sldImg"/>
          </p:nvPr>
        </p:nvSpPr>
        <p:spPr>
          <a:xfrm>
            <a:off x="2271713" y="1143001"/>
            <a:ext cx="23145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9:notes"/>
          <p:cNvSpPr txBox="1"/>
          <p:nvPr>
            <p:ph idx="1" type="body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9:notes"/>
          <p:cNvSpPr txBox="1"/>
          <p:nvPr>
            <p:ph idx="12" type="sldNum"/>
          </p:nvPr>
        </p:nvSpPr>
        <p:spPr>
          <a:xfrm>
            <a:off x="388501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3f14d8ae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c3f14d8ae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f7952d12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26f7952d12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f7952d12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6f7952d1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f7952d12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6f7952d12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3be1dde7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2c3be1dde7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301b9111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6301b9111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f7952d1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6f7952d1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4375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883325"/>
            <a:ext cx="8748900" cy="120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14300">
              <a:srgbClr val="000000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Gravitational Impact of the Death Star on Endor and Earth-like planets</a:t>
            </a:r>
            <a:endParaRPr sz="3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96700"/>
            <a:ext cx="8520600" cy="19407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571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By</a:t>
            </a:r>
            <a:r>
              <a:rPr lang="en" sz="13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:</a:t>
            </a:r>
            <a:r>
              <a:rPr lang="en" sz="2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Simon Tebeck</a:t>
            </a:r>
            <a:r>
              <a:rPr lang="en" sz="2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, </a:t>
            </a:r>
            <a:r>
              <a:rPr lang="en" sz="2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Pranav Gupta</a:t>
            </a:r>
            <a:endParaRPr sz="24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Team Name</a:t>
            </a:r>
            <a:r>
              <a:rPr lang="en" sz="13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:</a:t>
            </a:r>
            <a:r>
              <a:rPr lang="en" sz="2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The Skywalkers</a:t>
            </a:r>
            <a:endParaRPr sz="24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PI</a:t>
            </a:r>
            <a:r>
              <a:rPr lang="en" sz="13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:</a:t>
            </a:r>
            <a:r>
              <a:rPr lang="en" sz="2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Prof. Oliver Beckstein</a:t>
            </a:r>
            <a:endParaRPr sz="24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https://github.com/Py4Phy/final-2024-the-skywalkers</a:t>
            </a:r>
            <a:endParaRPr sz="24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649900" y="2110050"/>
            <a:ext cx="798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A Scientific Exploration Using Newtonian Mechanics</a:t>
            </a:r>
            <a:endParaRPr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487" y="152400"/>
            <a:ext cx="8243026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/>
          <p:nvPr/>
        </p:nvSpPr>
        <p:spPr>
          <a:xfrm>
            <a:off x="3305575" y="3244425"/>
            <a:ext cx="347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1" lang="en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1" i="1" sz="5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00" y="0"/>
            <a:ext cx="83802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230575" y="1076225"/>
            <a:ext cx="83841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This presentation delves into the phenomenon of [1]</a:t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Part 1: </a:t>
            </a:r>
            <a:r>
              <a:rPr b="1" i="1" lang="en" sz="1200" u="sng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Pranav Gupta</a:t>
            </a: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-	</a:t>
            </a:r>
            <a:r>
              <a:rPr i="1"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Background and Motivation</a:t>
            </a:r>
            <a:endParaRPr i="1"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Introduction </a:t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Ug</a:t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Part 2: </a:t>
            </a:r>
            <a:r>
              <a:rPr b="1" i="1" lang="en" sz="1200" u="sng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Simon Tebeck</a:t>
            </a: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-	</a:t>
            </a:r>
            <a:r>
              <a:rPr i="1"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Results and </a:t>
            </a:r>
            <a:r>
              <a:rPr i="1"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i="1"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SFR vs. Stellar Mass Across Redshifts</a:t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Galaxies y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274150" y="345975"/>
            <a:ext cx="4209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50">
                <a:solidFill>
                  <a:srgbClr val="EC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230575" y="2108150"/>
            <a:ext cx="3794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(WHY?): problem, equations to be solved, motivation</a:t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b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>
              <a:solidFill>
                <a:schemeClr val="lt1"/>
              </a:solidFill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646625" y="353900"/>
            <a:ext cx="4209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50">
                <a:solidFill>
                  <a:srgbClr val="EC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/>
        </p:nvSpPr>
        <p:spPr>
          <a:xfrm>
            <a:off x="230575" y="2108150"/>
            <a:ext cx="3794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(HOW?): algorithms, parameters, code snippets, flow diagrams, object diagrams, libraries used, …</a:t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r>
              <a:t/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b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>
              <a:solidFill>
                <a:schemeClr val="lt1"/>
              </a:solidFill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646625" y="353900"/>
            <a:ext cx="4209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50">
                <a:solidFill>
                  <a:srgbClr val="EC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>
            <a:off x="230575" y="2108150"/>
            <a:ext cx="37947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(WHAT?): focus on graphs, images, tables, movies: show data (only little text to annotate data)</a:t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r>
              <a:t/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b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>
              <a:solidFill>
                <a:schemeClr val="lt1"/>
              </a:solidFill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646625" y="353900"/>
            <a:ext cx="4209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50">
                <a:solidFill>
                  <a:srgbClr val="EC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230575" y="2108150"/>
            <a:ext cx="37947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Summarize the work, what is the take home message? Did you fulfill your objectives?</a:t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r>
              <a:t/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r>
              <a:t/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b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>
              <a:solidFill>
                <a:schemeClr val="lt1"/>
              </a:solidFill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6625" y="353900"/>
            <a:ext cx="4209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50">
                <a:solidFill>
                  <a:srgbClr val="EC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851" y="42075"/>
            <a:ext cx="5798298" cy="50593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20"/>
          <p:cNvSpPr txBox="1"/>
          <p:nvPr/>
        </p:nvSpPr>
        <p:spPr>
          <a:xfrm>
            <a:off x="2062350" y="1861525"/>
            <a:ext cx="5019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ECECEC"/>
                </a:solidFill>
                <a:highlight>
                  <a:schemeClr val="accent2"/>
                </a:highlight>
                <a:latin typeface="Roboto"/>
                <a:ea typeface="Roboto"/>
                <a:cs typeface="Roboto"/>
                <a:sym typeface="Roboto"/>
              </a:rPr>
              <a:t>Future work will focus on closely examining </a:t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ECECEC"/>
                </a:solidFill>
                <a:highlight>
                  <a:schemeClr val="accent2"/>
                </a:highlight>
                <a:latin typeface="Roboto"/>
                <a:ea typeface="Roboto"/>
                <a:cs typeface="Roboto"/>
                <a:sym typeface="Roboto"/>
              </a:rPr>
              <a:t>These studies will help confirm whether.</a:t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3666900" y="602100"/>
            <a:ext cx="1810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50">
                <a:solidFill>
                  <a:srgbClr val="ECECEC"/>
                </a:solidFill>
                <a:highlight>
                  <a:schemeClr val="accen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/>
        </p:nvSpPr>
        <p:spPr>
          <a:xfrm>
            <a:off x="366150" y="1199350"/>
            <a:ext cx="841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Dome, T., et al.: Mini-Quenching of z = 4 − 8 Galaxies by Bursty Star Formation. arXiv:2305.07066v2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01" name="Google Shape;101;p21"/>
          <p:cNvSpPr txBox="1"/>
          <p:nvPr/>
        </p:nvSpPr>
        <p:spPr>
          <a:xfrm>
            <a:off x="909200" y="367075"/>
            <a:ext cx="4209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50">
                <a:solidFill>
                  <a:srgbClr val="ECECEC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Acknowledgement</a:t>
            </a:r>
            <a:endParaRPr sz="230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366150" y="1199350"/>
            <a:ext cx="841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Dome, T., et al.: Mini-Quenching of z = 4 − 8 Galaxies by Bursty Star Formation. arXiv:2305.07066v2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909200" y="367075"/>
            <a:ext cx="4209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50">
                <a:solidFill>
                  <a:srgbClr val="ECECEC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300">
              <a:solidFill>
                <a:schemeClr val="dk2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